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76" r:id="rId8"/>
    <p:sldId id="262" r:id="rId9"/>
    <p:sldId id="261" r:id="rId10"/>
    <p:sldId id="263" r:id="rId11"/>
    <p:sldId id="277" r:id="rId12"/>
    <p:sldId id="264" r:id="rId13"/>
    <p:sldId id="265" r:id="rId14"/>
    <p:sldId id="266" r:id="rId15"/>
    <p:sldId id="267" r:id="rId16"/>
    <p:sldId id="268" r:id="rId17"/>
    <p:sldId id="281" r:id="rId18"/>
    <p:sldId id="269" r:id="rId19"/>
    <p:sldId id="274" r:id="rId20"/>
    <p:sldId id="270" r:id="rId21"/>
    <p:sldId id="271" r:id="rId22"/>
    <p:sldId id="272" r:id="rId23"/>
    <p:sldId id="273" r:id="rId24"/>
    <p:sldId id="280" r:id="rId25"/>
    <p:sldId id="279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13746-D1E3-45C6-88BF-229C484AC827}" type="datetimeFigureOut">
              <a:rPr lang="it-IT" smtClean="0"/>
              <a:pPr/>
              <a:t>11/10/2013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06889-66AB-4B48-A5A8-DCC7EBB1AEC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L’ITALIA ALLA FINE DELL’OTTOCENTO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 smtClean="0"/>
              <a:t>LA SINISTRA STORICA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b="1" dirty="0" smtClean="0"/>
              <a:t>CARATTERISTICHE DELLO STATUTO ALBERTINO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I </a:t>
            </a:r>
            <a:r>
              <a:rPr lang="it-IT" dirty="0" smtClean="0">
                <a:solidFill>
                  <a:srgbClr val="FF0000"/>
                </a:solidFill>
              </a:rPr>
              <a:t>tre poteri </a:t>
            </a:r>
            <a:r>
              <a:rPr lang="it-IT" dirty="0" smtClean="0"/>
              <a:t>erano </a:t>
            </a:r>
            <a:r>
              <a:rPr lang="it-IT" dirty="0" smtClean="0">
                <a:solidFill>
                  <a:srgbClr val="FF0000"/>
                </a:solidFill>
              </a:rPr>
              <a:t>distribuiti</a:t>
            </a:r>
            <a:r>
              <a:rPr lang="it-IT" dirty="0" smtClean="0"/>
              <a:t> tra </a:t>
            </a:r>
            <a:r>
              <a:rPr lang="it-IT" dirty="0" smtClean="0">
                <a:solidFill>
                  <a:srgbClr val="FF0000"/>
                </a:solidFill>
              </a:rPr>
              <a:t>organi diversi</a:t>
            </a:r>
            <a:r>
              <a:rPr lang="it-IT" dirty="0" smtClean="0"/>
              <a:t>, 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 </a:t>
            </a:r>
            <a:r>
              <a:rPr lang="it-IT" b="1" dirty="0" smtClean="0">
                <a:solidFill>
                  <a:srgbClr val="00B050"/>
                </a:solidFill>
              </a:rPr>
              <a:t>il re </a:t>
            </a:r>
            <a:r>
              <a:rPr lang="it-IT" dirty="0" smtClean="0"/>
              <a:t>manteneva </a:t>
            </a:r>
            <a:r>
              <a:rPr lang="it-IT" b="1" dirty="0" smtClean="0">
                <a:solidFill>
                  <a:srgbClr val="00B050"/>
                </a:solidFill>
              </a:rPr>
              <a:t>un’influenza su tutti e tre </a:t>
            </a:r>
          </a:p>
          <a:p>
            <a:r>
              <a:rPr lang="it-IT" dirty="0" smtClean="0"/>
              <a:t>Il </a:t>
            </a:r>
            <a:r>
              <a:rPr lang="it-IT" b="1" dirty="0" smtClean="0">
                <a:solidFill>
                  <a:srgbClr val="00B050"/>
                </a:solidFill>
              </a:rPr>
              <a:t>re</a:t>
            </a:r>
            <a:r>
              <a:rPr lang="it-IT" dirty="0" smtClean="0"/>
              <a:t> era il </a:t>
            </a:r>
            <a:r>
              <a:rPr lang="it-IT" b="1" dirty="0" smtClean="0">
                <a:solidFill>
                  <a:srgbClr val="00B050"/>
                </a:solidFill>
              </a:rPr>
              <a:t>capo del governo</a:t>
            </a:r>
          </a:p>
          <a:p>
            <a:r>
              <a:rPr lang="it-IT" b="1" dirty="0" smtClean="0">
                <a:solidFill>
                  <a:srgbClr val="00B050"/>
                </a:solidFill>
              </a:rPr>
              <a:t>Condivideva</a:t>
            </a:r>
            <a:r>
              <a:rPr lang="it-IT" dirty="0" smtClean="0"/>
              <a:t> con il Parlamento il </a:t>
            </a:r>
            <a:r>
              <a:rPr lang="it-IT" b="1" dirty="0" smtClean="0">
                <a:solidFill>
                  <a:srgbClr val="00B050"/>
                </a:solidFill>
              </a:rPr>
              <a:t>potere legislativo</a:t>
            </a:r>
          </a:p>
          <a:p>
            <a:r>
              <a:rPr lang="it-IT" b="1" dirty="0" smtClean="0">
                <a:solidFill>
                  <a:srgbClr val="00B050"/>
                </a:solidFill>
              </a:rPr>
              <a:t>I giudici </a:t>
            </a:r>
            <a:r>
              <a:rPr lang="it-IT" dirty="0" smtClean="0"/>
              <a:t>amministravano </a:t>
            </a:r>
            <a:r>
              <a:rPr lang="it-IT" b="1" dirty="0" smtClean="0">
                <a:solidFill>
                  <a:srgbClr val="00B050"/>
                </a:solidFill>
              </a:rPr>
              <a:t>in suo nome</a:t>
            </a:r>
            <a:r>
              <a:rPr lang="it-IT" dirty="0" smtClean="0"/>
              <a:t> la giustizia</a:t>
            </a:r>
          </a:p>
          <a:p>
            <a:r>
              <a:rPr lang="it-IT" dirty="0" smtClean="0"/>
              <a:t>Novità: concedeva la </a:t>
            </a:r>
            <a:r>
              <a:rPr lang="it-IT" b="1" dirty="0" smtClean="0">
                <a:solidFill>
                  <a:srgbClr val="00B050"/>
                </a:solidFill>
              </a:rPr>
              <a:t>libertà religiosa</a:t>
            </a:r>
            <a:r>
              <a:rPr lang="it-IT" dirty="0" smtClean="0"/>
              <a:t> (Ebrei e protestanti furono liberi di professare la propria fede).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Schema dello Statuto </a:t>
            </a:r>
            <a:r>
              <a:rPr lang="it-IT" dirty="0" err="1" smtClean="0"/>
              <a:t>albertino</a:t>
            </a:r>
            <a:endParaRPr lang="it-IT" dirty="0"/>
          </a:p>
        </p:txBody>
      </p:sp>
      <p:pic>
        <p:nvPicPr>
          <p:cNvPr id="4" name="Segnaposto contenuto 3" descr="SchemaStatutoAlbertin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6595" y="2037580"/>
            <a:ext cx="3370810" cy="36512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TIPI </a:t>
            </a:r>
            <a:r>
              <a:rPr lang="it-IT" dirty="0" err="1" smtClean="0"/>
              <a:t>DI</a:t>
            </a:r>
            <a:r>
              <a:rPr lang="it-IT" dirty="0" smtClean="0"/>
              <a:t> COSTITUZIONI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Le Costituzioni possono essere: </a:t>
            </a:r>
          </a:p>
          <a:p>
            <a:r>
              <a:rPr lang="it-IT" b="1" dirty="0" smtClean="0">
                <a:solidFill>
                  <a:srgbClr val="FFC000"/>
                </a:solidFill>
              </a:rPr>
              <a:t>FLESSIBILI</a:t>
            </a:r>
            <a:r>
              <a:rPr lang="it-IT" dirty="0" smtClean="0"/>
              <a:t>: cioè modificabili con una semplice legge approvata dal Parlamento</a:t>
            </a:r>
          </a:p>
          <a:p>
            <a:r>
              <a:rPr lang="it-IT" b="1" dirty="0" smtClean="0">
                <a:solidFill>
                  <a:srgbClr val="0070C0"/>
                </a:solidFill>
              </a:rPr>
              <a:t>RIGIDE</a:t>
            </a:r>
            <a:r>
              <a:rPr lang="it-IT" dirty="0" smtClean="0"/>
              <a:t>: per modificarle occorre seguire una procedura più complessa. Protegge meglio l’organizzazione e i principi dello stato.</a:t>
            </a:r>
          </a:p>
          <a:p>
            <a:r>
              <a:rPr lang="it-IT" dirty="0" smtClean="0"/>
              <a:t>Lo </a:t>
            </a:r>
            <a:r>
              <a:rPr lang="it-IT" b="1" dirty="0" smtClean="0"/>
              <a:t>Statuto Albertino </a:t>
            </a:r>
            <a:r>
              <a:rPr lang="it-IT" dirty="0" smtClean="0"/>
              <a:t>era una </a:t>
            </a:r>
            <a:r>
              <a:rPr lang="it-IT" b="1" dirty="0" smtClean="0">
                <a:solidFill>
                  <a:srgbClr val="FFC000"/>
                </a:solidFill>
              </a:rPr>
              <a:t>COSTITUZIONE FLESSIBILE </a:t>
            </a:r>
            <a:r>
              <a:rPr lang="it-IT" dirty="0" smtClean="0"/>
              <a:t>(il fascismo lo utilizzerà a suo piacimento e trasformerà l’Italia in una dittatura)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it-IT" sz="3600" b="1" dirty="0" smtClean="0">
                <a:solidFill>
                  <a:srgbClr val="92D050"/>
                </a:solidFill>
              </a:rPr>
              <a:t>LE INTERPRETAZIONI DELLO STATUTO ALBERTINO</a:t>
            </a:r>
            <a:endParaRPr lang="it-IT" sz="3600" b="1" dirty="0">
              <a:solidFill>
                <a:srgbClr val="92D05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Lo Statuto Albertino venne in parte modificato, già </a:t>
            </a:r>
            <a:r>
              <a:rPr lang="it-IT" smtClean="0"/>
              <a:t>prima </a:t>
            </a:r>
            <a:r>
              <a:rPr lang="it-IT" smtClean="0"/>
              <a:t>dell’unità Italia</a:t>
            </a:r>
            <a:r>
              <a:rPr lang="it-IT" dirty="0" smtClean="0"/>
              <a:t>:</a:t>
            </a:r>
          </a:p>
          <a:p>
            <a:r>
              <a:rPr lang="it-IT" dirty="0" smtClean="0"/>
              <a:t>Il </a:t>
            </a:r>
            <a:r>
              <a:rPr lang="it-IT" b="1" dirty="0" smtClean="0">
                <a:solidFill>
                  <a:srgbClr val="92D050"/>
                </a:solidFill>
              </a:rPr>
              <a:t>Parlamento acquistò molto potere</a:t>
            </a:r>
            <a:endParaRPr lang="it-IT" dirty="0"/>
          </a:p>
          <a:p>
            <a:r>
              <a:rPr lang="it-IT" dirty="0" smtClean="0"/>
              <a:t> il </a:t>
            </a:r>
            <a:r>
              <a:rPr lang="it-IT" b="1" dirty="0" smtClean="0">
                <a:solidFill>
                  <a:srgbClr val="92D050"/>
                </a:solidFill>
              </a:rPr>
              <a:t>governo</a:t>
            </a:r>
            <a:r>
              <a:rPr lang="it-IT" dirty="0" smtClean="0"/>
              <a:t> diventò </a:t>
            </a:r>
            <a:r>
              <a:rPr lang="it-IT" b="1" dirty="0" smtClean="0">
                <a:solidFill>
                  <a:srgbClr val="92D050"/>
                </a:solidFill>
              </a:rPr>
              <a:t>autonomo </a:t>
            </a:r>
            <a:r>
              <a:rPr lang="it-IT" dirty="0" smtClean="0"/>
              <a:t>rispetto al re, che doveva invece esserne il capo</a:t>
            </a:r>
          </a:p>
          <a:p>
            <a:r>
              <a:rPr lang="it-IT" dirty="0" smtClean="0"/>
              <a:t>Il </a:t>
            </a:r>
            <a:r>
              <a:rPr lang="it-IT" b="1" dirty="0" smtClean="0">
                <a:solidFill>
                  <a:srgbClr val="92D050"/>
                </a:solidFill>
              </a:rPr>
              <a:t>vero capo del governo </a:t>
            </a:r>
            <a:r>
              <a:rPr lang="it-IT" dirty="0" smtClean="0"/>
              <a:t>divenne il </a:t>
            </a:r>
            <a:r>
              <a:rPr lang="it-IT" b="1" dirty="0" smtClean="0">
                <a:solidFill>
                  <a:srgbClr val="92D050"/>
                </a:solidFill>
              </a:rPr>
              <a:t>Presidente del Consiglio</a:t>
            </a:r>
            <a:r>
              <a:rPr lang="it-IT" dirty="0" smtClean="0"/>
              <a:t>: questa figura, non prevista dallo Statuto  venne resa forte da Cavour, uno dei principali protagonisti dell’unificazione italiana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dirty="0" smtClean="0"/>
              <a:t>I CRITERI PER LA RIORGANIZZAZIONE DELL’ITALIA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Il primo atto del nuovo governo italiano fu quello di estendere a tutta la nazione lo Statuto Albertino che garantiva le libertà civili fondamentali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PROBLEMA: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Secondo la legge elettorale piemontese, estesa a tutta la penisola, aveva diritto di voto solo chi pagava una certa somma di tasse, sapeva leggere e scrivere, aveva compiuto 25 anni</a:t>
            </a:r>
          </a:p>
          <a:p>
            <a:r>
              <a:rPr lang="it-IT" b="1" dirty="0" smtClean="0">
                <a:solidFill>
                  <a:srgbClr val="92D050"/>
                </a:solidFill>
              </a:rPr>
              <a:t>DOMANDA:</a:t>
            </a:r>
            <a:endParaRPr lang="it-IT" b="1" dirty="0">
              <a:solidFill>
                <a:srgbClr val="92D050"/>
              </a:solidFill>
            </a:endParaRPr>
          </a:p>
          <a:p>
            <a:r>
              <a:rPr lang="it-IT" dirty="0" smtClean="0"/>
              <a:t>Coloro che votavano, che avrebbero cioè scelto attraverso il voto i rappresentanti del Parlamento, </a:t>
            </a:r>
            <a:r>
              <a:rPr lang="it-IT" b="1" dirty="0" smtClean="0">
                <a:solidFill>
                  <a:srgbClr val="92D050"/>
                </a:solidFill>
              </a:rPr>
              <a:t>rappresentavano tutti gli Italiani</a:t>
            </a:r>
            <a:r>
              <a:rPr lang="it-IT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NO!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SOLO IL 2% DELLA POPOLAZIONE POTE’ ELEGGERE I PROPRI RAPPRESENTANTI AL PARLAMENTO</a:t>
            </a:r>
          </a:p>
          <a:p>
            <a:r>
              <a:rPr lang="it-IT" dirty="0" smtClean="0"/>
              <a:t>ESSI APPARTENEVANO ALL’ARISTOCRAZIA, ALLA BORGHESIA MERCANTILE E INDUSTRIALE, AI GRANDI PROPRIETARI TERRIERI.</a:t>
            </a:r>
          </a:p>
          <a:p>
            <a:r>
              <a:rPr lang="it-IT" dirty="0" smtClean="0"/>
              <a:t>IL PAESE LEGALE (quello dei politici eletti) RAPPRESENTAVA IL PAESE REALE (cioè la stragrande maggioranza del popolo italiano  fatto di contadini analfabeti e poveri)? Ci vorrà ancora molto tempo per arrivare alla sovranità popolare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291314" y="3244334"/>
            <a:ext cx="561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NO!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Parlamento italiano dell’anno 1861</a:t>
            </a:r>
            <a:endParaRPr lang="it-IT" dirty="0"/>
          </a:p>
        </p:txBody>
      </p:sp>
      <p:pic>
        <p:nvPicPr>
          <p:cNvPr id="4" name="Segnaposto contenuto 3" descr="camera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72816"/>
            <a:ext cx="6328776" cy="40074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nuovo Parlamento italiano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Nel Parlamento del nuovo stato italiano il gruppo di maggioranza (80% dei seggi) era costituito dal esponenti della DESTRA</a:t>
            </a:r>
          </a:p>
          <a:p>
            <a:r>
              <a:rPr lang="it-IT" dirty="0" smtClean="0"/>
              <a:t>L’opposizione (20%)era costituita dalla SINISTRA e comprendeva democratici (dal movimento di Mazzini e Garibaldi), ma che avevano accettato la soluzione della monarchia sabauda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Destra e sinistra</a:t>
            </a:r>
            <a:endParaRPr lang="it-IT" dirty="0"/>
          </a:p>
        </p:txBody>
      </p:sp>
      <p:sp>
        <p:nvSpPr>
          <p:cNvPr id="13" name="Segnaposto contenuto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Denominazione dei gruppi politici della Rivoluzione francese</a:t>
            </a:r>
          </a:p>
          <a:p>
            <a:r>
              <a:rPr lang="it-IT" dirty="0" smtClean="0"/>
              <a:t>Indicava la loro posizione in Parlamento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PASSAGGIO AI GOVERNI </a:t>
            </a:r>
            <a:r>
              <a:rPr lang="it-IT" dirty="0" err="1" smtClean="0"/>
              <a:t>DI</a:t>
            </a:r>
            <a:r>
              <a:rPr lang="it-IT" dirty="0" smtClean="0"/>
              <a:t> SINISTRA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Dal 1876, in Italia lo schieramento di </a:t>
            </a:r>
            <a:r>
              <a:rPr lang="it-IT" b="1" dirty="0">
                <a:solidFill>
                  <a:srgbClr val="00B0F0"/>
                </a:solidFill>
              </a:rPr>
              <a:t>S</a:t>
            </a:r>
            <a:r>
              <a:rPr lang="it-IT" b="1" dirty="0" smtClean="0">
                <a:solidFill>
                  <a:srgbClr val="00B0F0"/>
                </a:solidFill>
              </a:rPr>
              <a:t>inistra</a:t>
            </a:r>
            <a:r>
              <a:rPr lang="it-IT" dirty="0" smtClean="0"/>
              <a:t> subentrò a quello di </a:t>
            </a:r>
            <a:r>
              <a:rPr lang="it-IT" b="1" dirty="0" smtClean="0">
                <a:solidFill>
                  <a:srgbClr val="00B0F0"/>
                </a:solidFill>
              </a:rPr>
              <a:t>Destra </a:t>
            </a:r>
            <a:r>
              <a:rPr lang="it-IT" dirty="0" smtClean="0"/>
              <a:t>nel governo del Paese. </a:t>
            </a:r>
          </a:p>
          <a:p>
            <a:r>
              <a:rPr lang="it-IT" dirty="0" smtClean="0"/>
              <a:t>Il cambio della maggioranza di governo era dovuto a:</a:t>
            </a:r>
          </a:p>
          <a:p>
            <a:r>
              <a:rPr lang="it-IT" dirty="0"/>
              <a:t>b</a:t>
            </a:r>
            <a:r>
              <a:rPr lang="it-IT" dirty="0" smtClean="0"/>
              <a:t>isogno di una nuova politica e di </a:t>
            </a:r>
            <a:r>
              <a:rPr lang="it-IT" dirty="0" err="1" smtClean="0"/>
              <a:t>di</a:t>
            </a:r>
            <a:r>
              <a:rPr lang="it-IT" dirty="0" smtClean="0"/>
              <a:t> </a:t>
            </a:r>
            <a:r>
              <a:rPr lang="it-IT" b="1" dirty="0" smtClean="0">
                <a:solidFill>
                  <a:srgbClr val="FF0000"/>
                </a:solidFill>
              </a:rPr>
              <a:t>riforme </a:t>
            </a:r>
            <a:r>
              <a:rPr lang="it-IT" dirty="0" smtClean="0"/>
              <a:t>che favorissero:</a:t>
            </a:r>
          </a:p>
          <a:p>
            <a:r>
              <a:rPr lang="it-IT" dirty="0" smtClean="0"/>
              <a:t> la nascita e lo sviluppo delle industrie</a:t>
            </a:r>
          </a:p>
          <a:p>
            <a:r>
              <a:rPr lang="it-IT" dirty="0"/>
              <a:t>l</a:t>
            </a:r>
            <a:r>
              <a:rPr lang="it-IT" dirty="0" smtClean="0"/>
              <a:t>a partecipazione più ampia della popolazione alla vita politica </a:t>
            </a:r>
          </a:p>
          <a:p>
            <a:r>
              <a:rPr lang="it-IT" dirty="0" smtClean="0"/>
              <a:t>Il miglioramento delle condizioni sociali dei contadini e dei lavoratori</a:t>
            </a:r>
          </a:p>
          <a:p>
            <a:r>
              <a:rPr lang="it-IT" dirty="0" smtClean="0"/>
              <a:t>L’aumento del prestigio dell’Italia in campo internazionale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DESTRA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termine indica l’insieme degli </a:t>
            </a:r>
            <a:r>
              <a:rPr lang="it-IT" b="1" dirty="0" smtClean="0">
                <a:solidFill>
                  <a:srgbClr val="FF0000"/>
                </a:solidFill>
              </a:rPr>
              <a:t>schieramenti politici </a:t>
            </a:r>
            <a:r>
              <a:rPr lang="it-IT" dirty="0" smtClean="0"/>
              <a:t>i cui rappresentanti, in Parlamento, </a:t>
            </a:r>
            <a:r>
              <a:rPr lang="it-IT" b="1" dirty="0" smtClean="0">
                <a:solidFill>
                  <a:srgbClr val="FF0000"/>
                </a:solidFill>
              </a:rPr>
              <a:t>siedono alla destra </a:t>
            </a:r>
            <a:r>
              <a:rPr lang="it-IT" dirty="0" smtClean="0"/>
              <a:t>del Presidente dell’assemblea.</a:t>
            </a:r>
          </a:p>
          <a:p>
            <a:r>
              <a:rPr lang="it-IT" dirty="0" smtClean="0"/>
              <a:t>Per tradizione questo posto viene occupato dalle </a:t>
            </a:r>
            <a:r>
              <a:rPr lang="it-IT" b="1" dirty="0" smtClean="0">
                <a:solidFill>
                  <a:srgbClr val="FF0000"/>
                </a:solidFill>
              </a:rPr>
              <a:t>forze moderate e conservatrici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SINISTRA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Il termine indica l’insieme degli </a:t>
            </a:r>
            <a:r>
              <a:rPr lang="it-IT" b="1" dirty="0" smtClean="0">
                <a:solidFill>
                  <a:srgbClr val="FF0000"/>
                </a:solidFill>
              </a:rPr>
              <a:t>schieramenti politici</a:t>
            </a:r>
            <a:r>
              <a:rPr lang="it-IT" dirty="0" smtClean="0"/>
              <a:t>, i cui rappresentanti in Parlamento, </a:t>
            </a:r>
            <a:r>
              <a:rPr lang="it-IT" b="1" dirty="0" smtClean="0">
                <a:solidFill>
                  <a:srgbClr val="FF0000"/>
                </a:solidFill>
              </a:rPr>
              <a:t>siedono alle sinistra </a:t>
            </a:r>
            <a:r>
              <a:rPr lang="it-IT" dirty="0" smtClean="0"/>
              <a:t>del presidente dell’assemblea.</a:t>
            </a:r>
          </a:p>
          <a:p>
            <a:r>
              <a:rPr lang="it-IT" dirty="0" smtClean="0"/>
              <a:t>Questo posto viene occupato dalle forze politiche </a:t>
            </a:r>
            <a:r>
              <a:rPr lang="it-IT" b="1" dirty="0" smtClean="0">
                <a:solidFill>
                  <a:srgbClr val="FF0000"/>
                </a:solidFill>
              </a:rPr>
              <a:t>democratiche e</a:t>
            </a:r>
            <a:r>
              <a:rPr lang="it-IT" dirty="0" smtClean="0"/>
              <a:t> </a:t>
            </a:r>
            <a:r>
              <a:rPr lang="it-IT" b="1" dirty="0" smtClean="0">
                <a:solidFill>
                  <a:srgbClr val="FF0000"/>
                </a:solidFill>
              </a:rPr>
              <a:t>progressiste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MAGGIORANZA PARLAMENTARE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E’ l’insieme dei deputati che appartengono al partito o al gruppo (coalizione) di partiti che hanno ottenuto, in seguito alle elezioni il maggior numero di rappresentanti.</a:t>
            </a:r>
          </a:p>
          <a:p>
            <a:r>
              <a:rPr lang="it-IT" dirty="0" smtClean="0"/>
              <a:t>Siccome ha un numero maggiore di deputati, la maggioranza parlamentare, se si mantiene compatta, può prevalere nelle votazioni che si tengono in aula.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OPPOSIZIONE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È costituita dai </a:t>
            </a:r>
            <a:r>
              <a:rPr lang="it-IT" b="1" dirty="0" smtClean="0">
                <a:solidFill>
                  <a:srgbClr val="FF0000"/>
                </a:solidFill>
              </a:rPr>
              <a:t>deputati della minoranza.</a:t>
            </a:r>
          </a:p>
          <a:p>
            <a:r>
              <a:rPr lang="it-IT" dirty="0" smtClean="0"/>
              <a:t>Nei lavori parlamentari cercano di modificare le proposte della maggioranza su cui non concordano.</a:t>
            </a:r>
          </a:p>
          <a:p>
            <a:r>
              <a:rPr lang="it-IT" dirty="0" smtClean="0"/>
              <a:t>Se non riescono a modificarle esprimono un voto contrario opponendosi all’approvazione del provvedimento.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schem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764704"/>
            <a:ext cx="7056783" cy="56166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governo italiano</a:t>
            </a:r>
            <a:endParaRPr lang="it-IT" dirty="0"/>
          </a:p>
        </p:txBody>
      </p:sp>
      <p:pic>
        <p:nvPicPr>
          <p:cNvPr id="4" name="Segnaposto contenuto 3" descr="Governo Italia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4547" y="1600200"/>
            <a:ext cx="765490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L’origine dello stato italiano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L’Italia, dalla caduta dell’Impero romano in poi, fu sempre divisa in piccoli stati e subì il dominio di diversi Paesi stranieri.</a:t>
            </a:r>
          </a:p>
          <a:p>
            <a:r>
              <a:rPr lang="it-IT" dirty="0" smtClean="0"/>
              <a:t>1815 Congresso di Vienna (ridisegnò i confini dell’Europa dopo la caduta di Napoleone)</a:t>
            </a:r>
          </a:p>
          <a:p>
            <a:r>
              <a:rPr lang="it-IT" dirty="0" smtClean="0"/>
              <a:t>Prima metà ‘800, il </a:t>
            </a:r>
            <a:r>
              <a:rPr lang="it-IT" b="1" dirty="0" smtClean="0">
                <a:solidFill>
                  <a:srgbClr val="FF0000"/>
                </a:solidFill>
              </a:rPr>
              <a:t>Romanticismo</a:t>
            </a:r>
            <a:r>
              <a:rPr lang="it-IT" dirty="0" smtClean="0"/>
              <a:t> esaltò l’ideale della nazione: ogni popolo, con le sue caratteristiche uniche, ha il diritto di essere libero e di costituire uno Stato. </a:t>
            </a:r>
          </a:p>
          <a:p>
            <a:r>
              <a:rPr lang="it-IT" dirty="0" smtClean="0"/>
              <a:t>Molti per questo ideale (garantire la libertà alla propria nazione, molti erano pronti a sacrificare la propria vita)</a:t>
            </a:r>
          </a:p>
          <a:p>
            <a:r>
              <a:rPr lang="it-IT" dirty="0" smtClean="0"/>
              <a:t>L’Ottocento fu infatti un secolo di rivoluzioni e di guerre per l’indipendenza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Risorgimento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Anche in Italia si affermarono le idee del Romanticismo e molti cominciarono a battersi per la libertà del Paese.</a:t>
            </a:r>
          </a:p>
          <a:p>
            <a:r>
              <a:rPr lang="it-IT" dirty="0" smtClean="0"/>
              <a:t>Sotto la guida del Piemonte, sotto i Savoia, l’Italia divenne uno Stato indipendente e unitario nel 1861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LO STATUTO ALBERTINO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L‘Ottocento fu un secolo di rivoluzioni: in tutta Europa le popolazioni si ribellarono ai sovrani e chiesero una Costituzione.</a:t>
            </a:r>
          </a:p>
          <a:p>
            <a:r>
              <a:rPr lang="it-IT" dirty="0" smtClean="0"/>
              <a:t>Successe anche in Italia</a:t>
            </a:r>
          </a:p>
          <a:p>
            <a:r>
              <a:rPr lang="it-IT" dirty="0" smtClean="0"/>
              <a:t>Il 4 MARZO 1848, </a:t>
            </a:r>
            <a:r>
              <a:rPr lang="it-IT" b="1" dirty="0" smtClean="0">
                <a:solidFill>
                  <a:srgbClr val="FF0000"/>
                </a:solidFill>
              </a:rPr>
              <a:t>re</a:t>
            </a:r>
            <a:r>
              <a:rPr lang="it-IT" dirty="0" smtClean="0"/>
              <a:t> </a:t>
            </a:r>
            <a:r>
              <a:rPr lang="it-IT" b="1" dirty="0" smtClean="0"/>
              <a:t>CARLO ALBERTO </a:t>
            </a:r>
            <a:r>
              <a:rPr lang="it-IT" dirty="0" smtClean="0"/>
              <a:t>di SAVOIA  </a:t>
            </a:r>
            <a:r>
              <a:rPr lang="it-IT" b="1" dirty="0" smtClean="0">
                <a:solidFill>
                  <a:srgbClr val="FF0000"/>
                </a:solidFill>
              </a:rPr>
              <a:t>CONCESSE </a:t>
            </a:r>
            <a:r>
              <a:rPr lang="it-IT" dirty="0" smtClean="0"/>
              <a:t>ai propri </a:t>
            </a:r>
            <a:r>
              <a:rPr lang="it-IT" b="1" dirty="0" smtClean="0">
                <a:solidFill>
                  <a:srgbClr val="FF0000"/>
                </a:solidFill>
              </a:rPr>
              <a:t>SUDDITI</a:t>
            </a:r>
            <a:r>
              <a:rPr lang="it-IT" dirty="0" smtClean="0"/>
              <a:t> una </a:t>
            </a:r>
            <a:r>
              <a:rPr lang="it-IT" b="1" dirty="0" smtClean="0">
                <a:solidFill>
                  <a:srgbClr val="0070C0"/>
                </a:solidFill>
              </a:rPr>
              <a:t>carta costituzionale</a:t>
            </a:r>
            <a:r>
              <a:rPr lang="it-IT" dirty="0" smtClean="0"/>
              <a:t>, chiamata </a:t>
            </a:r>
            <a:r>
              <a:rPr lang="it-IT" b="1" dirty="0" smtClean="0">
                <a:solidFill>
                  <a:srgbClr val="FF0000"/>
                </a:solidFill>
              </a:rPr>
              <a:t>STATUTO ALBERTINO</a:t>
            </a:r>
            <a:endParaRPr lang="it-IT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/>
              <a:t>Carlo Alberto firma lo Statuto Albertino</a:t>
            </a:r>
            <a:endParaRPr lang="it-IT" sz="3600" dirty="0"/>
          </a:p>
        </p:txBody>
      </p:sp>
      <p:pic>
        <p:nvPicPr>
          <p:cNvPr id="4" name="Segnaposto contenuto 3" descr="Carlo_Alberto_firma_lo_Statuto_(4_marzo_184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150204"/>
            <a:ext cx="5112568" cy="38710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i="1" dirty="0" smtClean="0"/>
              <a:t>La prima pagina dello Statuto Albertino, 4 marzo 1848</a:t>
            </a:r>
            <a:endParaRPr lang="it-IT" i="1" dirty="0"/>
          </a:p>
        </p:txBody>
      </p:sp>
      <p:pic>
        <p:nvPicPr>
          <p:cNvPr id="4" name="Segnaposto contenuto 3" descr="prima pagi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9" y="1600200"/>
            <a:ext cx="3091578" cy="47811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Cos’è una Costituzione?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Oggi diciamo che un Paese ha una Costituzione quando esiste un </a:t>
            </a:r>
            <a:r>
              <a:rPr lang="it-IT" b="1" dirty="0" smtClean="0">
                <a:solidFill>
                  <a:srgbClr val="FF0000"/>
                </a:solidFill>
              </a:rPr>
              <a:t>documento </a:t>
            </a:r>
            <a:r>
              <a:rPr lang="it-IT" b="1" dirty="0" smtClean="0">
                <a:solidFill>
                  <a:srgbClr val="FF0000"/>
                </a:solidFill>
              </a:rPr>
              <a:t>che protegge i diritti dei cittadini </a:t>
            </a:r>
            <a:r>
              <a:rPr lang="it-IT" dirty="0" smtClean="0"/>
              <a:t> dello Stato  </a:t>
            </a:r>
            <a:r>
              <a:rPr lang="it-IT" b="1" dirty="0" smtClean="0">
                <a:solidFill>
                  <a:srgbClr val="FF0000"/>
                </a:solidFill>
              </a:rPr>
              <a:t>separa</a:t>
            </a:r>
            <a:r>
              <a:rPr lang="it-IT" dirty="0" smtClean="0"/>
              <a:t>ndo i tre </a:t>
            </a:r>
            <a:r>
              <a:rPr lang="it-IT" b="1" dirty="0" smtClean="0">
                <a:solidFill>
                  <a:srgbClr val="FF0000"/>
                </a:solidFill>
              </a:rPr>
              <a:t>poteri </a:t>
            </a:r>
            <a:r>
              <a:rPr lang="it-IT" dirty="0" smtClean="0"/>
              <a:t>(legislativo, esecutivo, giudiziario)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Lo Statuto diventa la Costituzione italiana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monarchia sabauda diventò in questo modo una </a:t>
            </a:r>
            <a:r>
              <a:rPr lang="it-IT" b="1" dirty="0" smtClean="0">
                <a:solidFill>
                  <a:srgbClr val="0070C0"/>
                </a:solidFill>
              </a:rPr>
              <a:t>MONARCHIA COSTITUZIONALE</a:t>
            </a:r>
          </a:p>
          <a:p>
            <a:r>
              <a:rPr lang="it-IT" dirty="0" smtClean="0"/>
              <a:t>Lo Statuto divenne, con </a:t>
            </a:r>
            <a:r>
              <a:rPr lang="it-IT" dirty="0" smtClean="0">
                <a:solidFill>
                  <a:srgbClr val="FF0000"/>
                </a:solidFill>
              </a:rPr>
              <a:t>l’Unità d’Italia (1861</a:t>
            </a:r>
            <a:r>
              <a:rPr lang="it-IT" dirty="0" smtClean="0"/>
              <a:t>), la </a:t>
            </a:r>
            <a:r>
              <a:rPr lang="it-IT" dirty="0" smtClean="0">
                <a:solidFill>
                  <a:srgbClr val="FF0000"/>
                </a:solidFill>
              </a:rPr>
              <a:t>Costituzione italiana</a:t>
            </a:r>
          </a:p>
          <a:p>
            <a:r>
              <a:rPr lang="it-IT" dirty="0" smtClean="0"/>
              <a:t>Rimase in vigore, in tutto 100 anni (fino al 1948)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975</Words>
  <Application>Microsoft Office PowerPoint</Application>
  <PresentationFormat>Presentazione su schermo (4:3)</PresentationFormat>
  <Paragraphs>89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6" baseType="lpstr">
      <vt:lpstr>Tema di Office</vt:lpstr>
      <vt:lpstr>L’ITALIA ALLA FINE DELL’OTTOCENTO</vt:lpstr>
      <vt:lpstr>IL PASSAGGIO AI GOVERNI DI SINISTRA</vt:lpstr>
      <vt:lpstr>L’origine dello stato italiano</vt:lpstr>
      <vt:lpstr>Il Risorgimento</vt:lpstr>
      <vt:lpstr>LO STATUTO ALBERTINO</vt:lpstr>
      <vt:lpstr>Carlo Alberto firma lo Statuto Albertino</vt:lpstr>
      <vt:lpstr>La prima pagina dello Statuto Albertino, 4 marzo 1848</vt:lpstr>
      <vt:lpstr>Cos’è una Costituzione?</vt:lpstr>
      <vt:lpstr>Lo Statuto diventa la Costituzione italiana</vt:lpstr>
      <vt:lpstr>CARATTERISTICHE DELLO STATUTO ALBERTINO</vt:lpstr>
      <vt:lpstr>Schema dello Statuto albertino</vt:lpstr>
      <vt:lpstr>TIPI DI COSTITUZIONI</vt:lpstr>
      <vt:lpstr>LE INTERPRETAZIONI DELLO STATUTO ALBERTINO</vt:lpstr>
      <vt:lpstr>I CRITERI PER LA RIORGANIZZAZIONE DELL’ITALIA</vt:lpstr>
      <vt:lpstr>PROBLEMA:</vt:lpstr>
      <vt:lpstr>NO! </vt:lpstr>
      <vt:lpstr>Il Parlamento italiano dell’anno 1861</vt:lpstr>
      <vt:lpstr>Il nuovo Parlamento italiano</vt:lpstr>
      <vt:lpstr>Destra e sinistra</vt:lpstr>
      <vt:lpstr>DESTRA</vt:lpstr>
      <vt:lpstr>SINISTRA</vt:lpstr>
      <vt:lpstr>MAGGIORANZA PARLAMENTARE</vt:lpstr>
      <vt:lpstr>OPPOSIZIONE</vt:lpstr>
      <vt:lpstr>Diapositiva 24</vt:lpstr>
      <vt:lpstr>Il governo italiano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L’ITALIA ALLA FINE DELL’OTTOCENTO</dc:title>
  <dc:creator>Marco</dc:creator>
  <cp:lastModifiedBy>IC4</cp:lastModifiedBy>
  <cp:revision>28</cp:revision>
  <dcterms:created xsi:type="dcterms:W3CDTF">2013-10-10T12:01:22Z</dcterms:created>
  <dcterms:modified xsi:type="dcterms:W3CDTF">2013-10-11T08:02:06Z</dcterms:modified>
</cp:coreProperties>
</file>